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557" r:id="rId1"/>
  </p:sldMasterIdLst>
  <p:notesMasterIdLst>
    <p:notesMasterId r:id="rId12"/>
  </p:notesMasterIdLst>
  <p:handoutMasterIdLst>
    <p:handoutMasterId r:id="rId13"/>
  </p:handoutMasterIdLst>
  <p:sldIdLst>
    <p:sldId id="395" r:id="rId2"/>
    <p:sldId id="397" r:id="rId3"/>
    <p:sldId id="398" r:id="rId4"/>
    <p:sldId id="399" r:id="rId5"/>
    <p:sldId id="414" r:id="rId6"/>
    <p:sldId id="404" r:id="rId7"/>
    <p:sldId id="408" r:id="rId8"/>
    <p:sldId id="409" r:id="rId9"/>
    <p:sldId id="410" r:id="rId10"/>
    <p:sldId id="41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9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6" autoAdjust="0"/>
    <p:restoredTop sz="73663" autoAdjust="0"/>
  </p:normalViewPr>
  <p:slideViewPr>
    <p:cSldViewPr>
      <p:cViewPr varScale="1">
        <p:scale>
          <a:sx n="75" d="100"/>
          <a:sy n="75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8" tIns="44069" rIns="88138" bIns="44069" rtlCol="0"/>
          <a:lstStyle>
            <a:lvl1pPr algn="l">
              <a:defRPr sz="1200"/>
            </a:lvl1pPr>
          </a:lstStyle>
          <a:p>
            <a:r>
              <a:rPr lang="en-US" smtClean="0"/>
              <a:t>Identity Theft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8" tIns="44069" rIns="88138" bIns="4406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60"/>
            <a:ext cx="3038145" cy="464205"/>
          </a:xfrm>
          <a:prstGeom prst="rect">
            <a:avLst/>
          </a:prstGeom>
        </p:spPr>
        <p:txBody>
          <a:bodyPr vert="horz" lIns="88138" tIns="44069" rIns="88138" bIns="44069" rtlCol="0" anchor="b"/>
          <a:lstStyle>
            <a:lvl1pPr algn="l">
              <a:defRPr sz="1200"/>
            </a:lvl1pPr>
          </a:lstStyle>
          <a:p>
            <a:r>
              <a:rPr lang="en-US" smtClean="0"/>
              <a:t>What's New for TY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138" tIns="44069" rIns="88138" bIns="44069" rtlCol="0" anchor="b"/>
          <a:lstStyle>
            <a:lvl1pPr algn="r">
              <a:defRPr sz="1200"/>
            </a:lvl1pPr>
          </a:lstStyle>
          <a:p>
            <a:fld id="{3414F950-9369-440E-A75B-15B34EC29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3185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r>
              <a:rPr lang="en-US" altLang="en-US" smtClean="0"/>
              <a:t>Identity Theft</a:t>
            </a: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r>
              <a:rPr lang="en-US" altLang="en-US" smtClean="0"/>
              <a:t>What's New for TY 2018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86E24A1-6FCB-4FC5-A977-B2C486A16D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435091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171450" indent="-1714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5288" indent="-1714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92150" indent="-1714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914400" indent="-1714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198563" indent="-1714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irs.gov/individuals/how-irs-id-theft-victim-assistance-work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individuals/understanding-your-cp01-notic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individuals/understanding-your-cp01a-notic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30" indent="-169530" defTabSz="904159">
              <a:defRPr/>
            </a:pPr>
            <a:r>
              <a:rPr lang="en-US" sz="3400" dirty="0">
                <a:hlinkClick r:id="rId3"/>
              </a:rPr>
              <a:t>www.irs.gov</a:t>
            </a:r>
            <a:r>
              <a:rPr lang="en-US" sz="3400" dirty="0"/>
              <a:t> &gt;</a:t>
            </a:r>
            <a:r>
              <a:rPr lang="en-US" sz="3400" dirty="0">
                <a:hlinkClick r:id="rId4"/>
              </a:rPr>
              <a:t> How IRS ID Theft Victim Assistance Works</a:t>
            </a:r>
            <a:endParaRPr lang="en-US" sz="3400" dirty="0"/>
          </a:p>
          <a:p>
            <a:endParaRPr lang="en-US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8541" indent="-287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1603" indent="-23032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2243" indent="-23032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2886" indent="-23032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3527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4167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4809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5450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9E7B914-142A-444D-B443-E44CD1AB1B4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Identity Theft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What's New for TY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5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40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Be alert to possible identity theft if taxpayer receives an IRS notice or letter that states that:</a:t>
            </a:r>
          </a:p>
          <a:p>
            <a:pPr marL="633382" lvl="1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More than one tax return for taxpayer was filed,</a:t>
            </a:r>
          </a:p>
          <a:p>
            <a:pPr marL="633382" lvl="1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Taxpayer had a balance due, refund offset or had collection actions taken against him for a year he did not file a tax return, or</a:t>
            </a:r>
          </a:p>
          <a:p>
            <a:pPr marL="633382" lvl="1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IRS records indicate taxpayer received wages from an employer unknown to him.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541" indent="-2879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60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24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886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352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16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809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5450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E56ADA-C074-4B03-81EE-1D4652901FEA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Identity Theft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What's New for TY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8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530" indent="-169530" defTabSz="904159">
              <a:defRPr/>
            </a:pPr>
            <a:r>
              <a:rPr lang="en-US" b="1" dirty="0" smtClean="0"/>
              <a:t>IRS.GOV: Understanding Your CP01 Notice   </a:t>
            </a:r>
            <a:r>
              <a:rPr lang="en-US" b="1" dirty="0" smtClean="0">
                <a:hlinkClick r:id="rId3"/>
              </a:rPr>
              <a:t>https://www.irs.gov/individuals/understanding-your-cp01-notice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What's New for TY 2018</a:t>
            </a:r>
            <a:endParaRPr lang="en-US" alt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Identity Theft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4165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CP01A:</a:t>
            </a:r>
            <a:r>
              <a:rPr lang="en-US" b="1" baseline="0" dirty="0" smtClean="0"/>
              <a:t> </a:t>
            </a:r>
            <a:r>
              <a:rPr lang="en-US" b="1" dirty="0" smtClean="0"/>
              <a:t>as long as indicator remains on account </a:t>
            </a:r>
          </a:p>
          <a:p>
            <a:pPr marL="169530" indent="-169530" defTabSz="904159">
              <a:defRPr/>
            </a:pPr>
            <a:r>
              <a:rPr lang="en-US" b="1" dirty="0" smtClean="0"/>
              <a:t>Irs.gov: </a:t>
            </a:r>
            <a:r>
              <a:rPr lang="en-US" b="1" dirty="0"/>
              <a:t>Understanding Your CP01A Notice </a:t>
            </a:r>
            <a:r>
              <a:rPr lang="en-US" dirty="0" smtClean="0">
                <a:hlinkClick r:id="rId3"/>
              </a:rPr>
              <a:t>https://www.irs.gov/individuals/understanding-your-cp01a-notice</a:t>
            </a:r>
            <a:endParaRPr lang="en-US" dirty="0" smtClean="0"/>
          </a:p>
          <a:p>
            <a:pPr marL="169530" indent="-169530" defTabSz="904159">
              <a:defRPr/>
            </a:pPr>
            <a:endParaRPr lang="en-US" b="1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What's New for TY 2018</a:t>
            </a:r>
            <a:endParaRPr lang="en-US" alt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Identity Theft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190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At irs.gov,</a:t>
            </a:r>
            <a:r>
              <a:rPr lang="en-US" b="1" baseline="0" dirty="0" smtClean="0"/>
              <a:t> these are the preferred ways to handle Identity Protection issues.  The Hotline number is buried deep into contact numbers.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What's New for TY 2018</a:t>
            </a:r>
            <a:endParaRPr lang="en-US" alt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Identity Theft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666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Verify taxpayer or spouse</a:t>
            </a:r>
            <a:r>
              <a:rPr lang="en-US" b="1" baseline="0" dirty="0" smtClean="0"/>
              <a:t> has not previously filed. </a:t>
            </a:r>
          </a:p>
          <a:p>
            <a:r>
              <a:rPr lang="en-US" b="1" baseline="0" dirty="0" smtClean="0"/>
              <a:t>No one eligible to claim them as a dependent.</a:t>
            </a:r>
          </a:p>
          <a:p>
            <a:r>
              <a:rPr lang="en-US" b="1" baseline="0" dirty="0" smtClean="0"/>
              <a:t>Letter should include </a:t>
            </a:r>
          </a:p>
          <a:p>
            <a:pPr lvl="1"/>
            <a:r>
              <a:rPr lang="en-US" b="1" baseline="0" dirty="0" smtClean="0"/>
              <a:t>Date</a:t>
            </a:r>
          </a:p>
          <a:p>
            <a:pPr lvl="1"/>
            <a:r>
              <a:rPr lang="en-US" b="1" baseline="0" dirty="0" smtClean="0"/>
              <a:t>Taxpayer/spouse name</a:t>
            </a:r>
          </a:p>
          <a:p>
            <a:pPr lvl="1"/>
            <a:r>
              <a:rPr lang="en-US" b="1" baseline="0" dirty="0" smtClean="0"/>
              <a:t>Taxpayer social security</a:t>
            </a:r>
          </a:p>
          <a:p>
            <a:pPr lvl="1"/>
            <a:r>
              <a:rPr lang="en-US" b="1" baseline="0" dirty="0" smtClean="0"/>
              <a:t>Statement: Return </a:t>
            </a:r>
            <a:r>
              <a:rPr lang="en-US" b="1" baseline="0" dirty="0" err="1" smtClean="0"/>
              <a:t>e</a:t>
            </a:r>
            <a:r>
              <a:rPr lang="en-US" b="1" baseline="0" dirty="0" smtClean="0"/>
              <a:t>-filed (date) and was rejected by IRS due to </a:t>
            </a:r>
            <a:r>
              <a:rPr lang="en-US" altLang="en-US" b="1" dirty="0" smtClean="0"/>
              <a:t>“Tax return for primary or secondary social security number already filed by someone else”. Taxpayer /spouse not filed previously in 2018. Request IRS</a:t>
            </a:r>
            <a:r>
              <a:rPr lang="en-US" altLang="en-US" b="1" baseline="0" dirty="0" smtClean="0"/>
              <a:t> IP PIN.</a:t>
            </a:r>
          </a:p>
          <a:p>
            <a:pPr lvl="1"/>
            <a:r>
              <a:rPr lang="en-US" altLang="en-US" b="1" baseline="0" dirty="0" smtClean="0"/>
              <a:t>Sign and mail with return.</a:t>
            </a:r>
            <a:r>
              <a:rPr lang="en-US" altLang="en-US" b="1" dirty="0" smtClean="0"/>
              <a:t> 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Identity Theft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6E7-03C5-4BD8-9C97-078A9798595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What's New for TY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5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2740" indent="-172740">
              <a:buFontTx/>
              <a:buChar char="•"/>
            </a:pPr>
            <a:r>
              <a:rPr lang="en-US" altLang="en-US" b="1" dirty="0"/>
              <a:t>Even if federal AGI is zero.  </a:t>
            </a:r>
            <a:r>
              <a:rPr lang="en-US" b="1" dirty="0"/>
              <a:t>Section 4.3.8 in Policy Manual – </a:t>
            </a:r>
            <a:r>
              <a:rPr lang="en-US" b="1" i="1" dirty="0"/>
              <a:t>enter $1 on Line 21 Other Income and describe as “IN ORDER TO EFILE”</a:t>
            </a:r>
          </a:p>
          <a:p>
            <a:pPr marL="172740" indent="-172740">
              <a:buFontTx/>
              <a:buChar char="•"/>
            </a:pPr>
            <a:r>
              <a:rPr lang="en-US" altLang="en-US" b="1" dirty="0"/>
              <a:t>Recommending that those who are not required to file a return, file one anyway to help with ID Theft. Two purposes are served. </a:t>
            </a:r>
          </a:p>
          <a:p>
            <a:pPr marL="653639" lvl="1" indent="-217880">
              <a:buFont typeface="+mj-lt"/>
              <a:buAutoNum type="arabicPeriod"/>
            </a:pPr>
            <a:r>
              <a:rPr lang="en-US" altLang="en-US" b="1" dirty="0"/>
              <a:t>Taxpayer is alerted that someone has already filed a return using his/her SSN.  </a:t>
            </a:r>
          </a:p>
          <a:p>
            <a:pPr marL="653639" lvl="1" indent="-217880">
              <a:buFont typeface="+mj-lt"/>
              <a:buAutoNum type="arabicPeriod"/>
            </a:pPr>
            <a:r>
              <a:rPr lang="en-US" altLang="en-US" b="1" dirty="0"/>
              <a:t>The filing may prevent someone from filing a fraudulent return with that SSN.</a:t>
            </a:r>
          </a:p>
          <a:p>
            <a:pPr marL="172740" indent="-172740">
              <a:buFontTx/>
              <a:buChar char="•"/>
            </a:pPr>
            <a:endParaRPr lang="en-US" alt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541" indent="-2879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60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24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886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352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16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809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5450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669FDD-E132-4803-9139-FC1C5444BE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Identity Theft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What's New for TY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22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Identity Theft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6E7-03C5-4BD8-9C97-078A9798595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What's New for TY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97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Identity Theft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6E7-03C5-4BD8-9C97-078A9798595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What's New for TY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8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0620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32942-8CA6-444B-8B9C-03030618B5E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69657-6DE1-4A13-B27F-FCBBABB4020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9548194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6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9548193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54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56" r:id="rId9"/>
    <p:sldLayoutId id="2147484555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 4012 – Tab P</a:t>
            </a:r>
          </a:p>
          <a:p>
            <a:r>
              <a:rPr lang="en-US" dirty="0" smtClean="0"/>
              <a:t>Pub 4491 – Lesson 1</a:t>
            </a:r>
          </a:p>
          <a:p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Identity Theft</a:t>
            </a:r>
            <a:br>
              <a:rPr lang="en-US" altLang="en-US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74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126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IRS notifies taxpayers identified </a:t>
            </a:r>
            <a:r>
              <a:rPr lang="en-US" altLang="en-US" dirty="0"/>
              <a:t>as victims</a:t>
            </a:r>
            <a:r>
              <a:rPr lang="en-US" altLang="en-US" dirty="0" smtClean="0"/>
              <a:t> or </a:t>
            </a:r>
            <a:r>
              <a:rPr lang="en-US" altLang="en-US" dirty="0"/>
              <a:t>potential </a:t>
            </a:r>
            <a:r>
              <a:rPr lang="en-US" altLang="en-US" dirty="0" smtClean="0"/>
              <a:t>victims by letter</a:t>
            </a:r>
          </a:p>
          <a:p>
            <a:pPr lvl="1"/>
            <a:r>
              <a:rPr lang="en-US" altLang="en-US" dirty="0" smtClean="0"/>
              <a:t>IRS notice CPO1 </a:t>
            </a:r>
            <a:r>
              <a:rPr lang="en-US" altLang="en-US" dirty="0"/>
              <a:t>– Does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not</a:t>
            </a:r>
            <a:r>
              <a:rPr lang="en-US" altLang="en-US" dirty="0" smtClean="0"/>
              <a:t> </a:t>
            </a:r>
            <a:r>
              <a:rPr lang="en-US" altLang="en-US" dirty="0"/>
              <a:t>provide an Identity Protection PIN (IP PIN)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IRS notice CPO1A </a:t>
            </a:r>
            <a:r>
              <a:rPr lang="en-US" altLang="en-US" dirty="0"/>
              <a:t>– Provides an IP PIN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467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CPO1 </a:t>
            </a:r>
            <a:r>
              <a:rPr lang="en-US" dirty="0"/>
              <a:t>–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further action </a:t>
            </a:r>
            <a:r>
              <a:rPr lang="en-US" dirty="0" smtClean="0"/>
              <a:t>by taxpayer</a:t>
            </a:r>
          </a:p>
          <a:p>
            <a:pPr lvl="1"/>
            <a:r>
              <a:rPr lang="en-US" dirty="0" smtClean="0"/>
              <a:t>Continue </a:t>
            </a:r>
            <a:r>
              <a:rPr lang="en-US" dirty="0"/>
              <a:t>to file all federal tax </a:t>
            </a:r>
            <a:r>
              <a:rPr lang="en-US" dirty="0" smtClean="0"/>
              <a:t>returns</a:t>
            </a:r>
            <a:endParaRPr lang="en-US" dirty="0"/>
          </a:p>
          <a:p>
            <a:pPr lvl="1"/>
            <a:r>
              <a:rPr lang="en-US" dirty="0" smtClean="0"/>
              <a:t>IRS verified taxpayer’s claim </a:t>
            </a:r>
            <a:r>
              <a:rPr lang="en-US" dirty="0"/>
              <a:t>of identity </a:t>
            </a:r>
            <a:r>
              <a:rPr lang="en-US" dirty="0" smtClean="0"/>
              <a:t>theft</a:t>
            </a:r>
          </a:p>
          <a:p>
            <a:pPr lvl="1"/>
            <a:r>
              <a:rPr lang="en-US" dirty="0" smtClean="0"/>
              <a:t>IRS placed an</a:t>
            </a:r>
            <a:r>
              <a:rPr lang="en-US" b="1" dirty="0" smtClean="0"/>
              <a:t> identity theft indicator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taxpayer account to monitor activity and help prevent future fraud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</a:t>
            </a:r>
            <a:r>
              <a:rPr lang="en-US" dirty="0" smtClean="0"/>
              <a:t> IRS Notices: CP01 and CP01A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37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CPO1A </a:t>
            </a:r>
          </a:p>
          <a:p>
            <a:pPr lvl="1"/>
            <a:r>
              <a:rPr lang="en-US" dirty="0" smtClean="0"/>
              <a:t>Contains IRS assigned 2018 IP PIN is: [ </a:t>
            </a:r>
            <a:r>
              <a:rPr lang="en-US" dirty="0" err="1" smtClean="0"/>
              <a:t>XXXXXX</a:t>
            </a:r>
            <a:r>
              <a:rPr lang="en-US" dirty="0" smtClean="0"/>
              <a:t> ]</a:t>
            </a:r>
          </a:p>
          <a:p>
            <a:pPr lvl="1"/>
            <a:r>
              <a:rPr lang="en-US" dirty="0" smtClean="0"/>
              <a:t>Taxpayer should guard CP01A information</a:t>
            </a:r>
          </a:p>
          <a:p>
            <a:pPr lvl="1"/>
            <a:r>
              <a:rPr lang="en-US" dirty="0" smtClean="0"/>
              <a:t>IP PIN required to file tax return</a:t>
            </a:r>
          </a:p>
          <a:p>
            <a:pPr lvl="1"/>
            <a:r>
              <a:rPr lang="en-US" dirty="0" smtClean="0"/>
              <a:t>New IP PIN issued each year</a:t>
            </a:r>
          </a:p>
          <a:p>
            <a:pPr lvl="2"/>
            <a:r>
              <a:rPr lang="en-US" dirty="0" smtClean="0"/>
              <a:t>Remains unless taxpayer requests removal</a:t>
            </a:r>
          </a:p>
          <a:p>
            <a:r>
              <a:rPr lang="en-US" dirty="0" smtClean="0"/>
              <a:t>Find </a:t>
            </a:r>
            <a:r>
              <a:rPr lang="en-US" i="1" dirty="0" smtClean="0"/>
              <a:t>Identity Theft Job Aid for Volunteers </a:t>
            </a:r>
            <a:r>
              <a:rPr lang="en-US" dirty="0" smtClean="0"/>
              <a:t>in Pub 4012 Tab P for more information and TaxSlayer entries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IRS Notices: CP01 and CP01A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3600" y="1250727"/>
            <a:ext cx="19812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Pub 4012 Tab 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49636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ID Theft Toll-free Hotline </a:t>
            </a:r>
            <a:r>
              <a:rPr lang="en-US" altLang="en-US" dirty="0" smtClean="0">
                <a:solidFill>
                  <a:srgbClr val="000000"/>
                </a:solidFill>
              </a:rPr>
              <a:t>800-908-4490</a:t>
            </a:r>
          </a:p>
          <a:p>
            <a:pPr lvl="1"/>
            <a:r>
              <a:rPr lang="en-US" altLang="en-US" dirty="0" smtClean="0"/>
              <a:t>Taxpayer misplaced IP PIN </a:t>
            </a:r>
          </a:p>
          <a:p>
            <a:pPr lvl="1"/>
            <a:r>
              <a:rPr lang="en-US" altLang="en-US" dirty="0" smtClean="0"/>
              <a:t>Unresolved existing IRS identity theft issues</a:t>
            </a:r>
            <a:endParaRPr lang="en-US" dirty="0" smtClean="0"/>
          </a:p>
          <a:p>
            <a:r>
              <a:rPr lang="en-US" dirty="0" smtClean="0"/>
              <a:t>Request an IRS IP PIN, replace a lost or missing IP PIN</a:t>
            </a:r>
            <a:endParaRPr lang="en-US" dirty="0"/>
          </a:p>
          <a:p>
            <a:pPr lvl="1"/>
            <a:r>
              <a:rPr lang="en-US" dirty="0" smtClean="0"/>
              <a:t>See Pub 4012 Tab P for more information and web address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IRS Contacts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53600" y="1250727"/>
            <a:ext cx="19812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Pub 4012 Tab 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02521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41076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E-file Reject Indicator </a:t>
            </a:r>
          </a:p>
          <a:p>
            <a:pPr lvl="1"/>
            <a:r>
              <a:rPr lang="en-US" altLang="en-US" dirty="0" smtClean="0"/>
              <a:t>“Tax return for primary or secondary social security number already filed by someone else”</a:t>
            </a:r>
          </a:p>
          <a:p>
            <a:r>
              <a:rPr lang="en-US" altLang="en-US" dirty="0" smtClean="0"/>
              <a:t>Provide taxpayer</a:t>
            </a:r>
          </a:p>
          <a:p>
            <a:pPr marL="1090612" lvl="1" indent="-514350">
              <a:buClrTx/>
              <a:buFont typeface="+mj-lt"/>
              <a:buAutoNum type="arabicPeriod"/>
            </a:pPr>
            <a:r>
              <a:rPr lang="en-US" altLang="en-US" dirty="0"/>
              <a:t>Paper copy of return to </a:t>
            </a:r>
            <a:r>
              <a:rPr lang="en-US" altLang="en-US" dirty="0" smtClean="0"/>
              <a:t>mail – two copies</a:t>
            </a:r>
            <a:endParaRPr lang="en-US" altLang="en-US" dirty="0"/>
          </a:p>
          <a:p>
            <a:pPr marL="1090612" lvl="1" indent="-514350">
              <a:buClrTx/>
              <a:buFont typeface="+mj-lt"/>
              <a:buAutoNum type="arabicPeriod"/>
            </a:pPr>
            <a:r>
              <a:rPr lang="en-US" altLang="en-US" dirty="0"/>
              <a:t>Letter with instructions</a:t>
            </a:r>
          </a:p>
          <a:p>
            <a:pPr marL="1090612" lvl="1" indent="-514350">
              <a:buClrTx/>
              <a:buFont typeface="+mj-lt"/>
              <a:buAutoNum type="arabicPeriod"/>
            </a:pPr>
            <a:r>
              <a:rPr lang="en-US" altLang="en-US" dirty="0"/>
              <a:t>Form </a:t>
            </a:r>
            <a:r>
              <a:rPr lang="en-US" altLang="en-US" dirty="0" smtClean="0"/>
              <a:t>14039* </a:t>
            </a:r>
            <a:r>
              <a:rPr lang="en-US" altLang="en-US" dirty="0"/>
              <a:t>– I</a:t>
            </a:r>
            <a:r>
              <a:rPr lang="en-US" altLang="en-US" dirty="0" smtClean="0"/>
              <a:t>dentity Theft </a:t>
            </a:r>
            <a:r>
              <a:rPr lang="en-US" altLang="en-US" dirty="0" smtClean="0"/>
              <a:t>Affidavit</a:t>
            </a:r>
          </a:p>
          <a:p>
            <a:pPr marL="3190" indent="0">
              <a:buClrTx/>
              <a:buNone/>
            </a:pPr>
            <a:r>
              <a:rPr lang="en-US" altLang="en-US" sz="2800" dirty="0" smtClean="0"/>
              <a:t>* Taxpayer can use the Federal Trade Commission web portal to file Form 14039 and IRS will respond with a letter within 30 day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 and Rejected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17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info at www.IdentityTheft.gov</a:t>
            </a:r>
          </a:p>
          <a:p>
            <a:r>
              <a:rPr lang="en-US" dirty="0" smtClean="0"/>
              <a:t>E-file </a:t>
            </a:r>
            <a:r>
              <a:rPr lang="en-US" dirty="0" smtClean="0"/>
              <a:t>whenever possible even if not required to file</a:t>
            </a:r>
          </a:p>
          <a:p>
            <a:pPr lvl="1"/>
            <a:r>
              <a:rPr lang="en-US" dirty="0" smtClean="0"/>
              <a:t>Quickly discover if another return already filed</a:t>
            </a:r>
          </a:p>
          <a:p>
            <a:pPr lvl="1"/>
            <a:r>
              <a:rPr lang="en-US" dirty="0" smtClean="0"/>
              <a:t>IRS has record of taxpayer filing</a:t>
            </a:r>
          </a:p>
          <a:p>
            <a:pPr lvl="1"/>
            <a:r>
              <a:rPr lang="en-US" dirty="0" smtClean="0"/>
              <a:t>Tracks filing activity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Guarding Against Identity Theft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635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err="1" smtClean="0"/>
              <a:t>TaxSlayer</a:t>
            </a:r>
            <a:r>
              <a:rPr lang="en-US" dirty="0" smtClean="0"/>
              <a:t>: Preparing a Return in Practice Lab </a:t>
            </a:r>
          </a:p>
          <a:p>
            <a:r>
              <a:rPr lang="en-US" dirty="0" err="1" smtClean="0"/>
              <a:t>Brainshark</a:t>
            </a:r>
            <a:r>
              <a:rPr lang="en-US" dirty="0" smtClean="0"/>
              <a:t> lesson “Starting A Tax Return” </a:t>
            </a:r>
          </a:p>
          <a:p>
            <a:r>
              <a:rPr lang="en-US" dirty="0" smtClean="0">
                <a:hlinkClick r:id="rId3"/>
              </a:rPr>
              <a:t>www.irs.gov</a:t>
            </a:r>
            <a:endParaRPr lang="en-US" dirty="0" smtClean="0"/>
          </a:p>
          <a:p>
            <a:pPr lvl="1"/>
            <a:r>
              <a:rPr lang="en-US" dirty="0" smtClean="0"/>
              <a:t>Search: Identity Theft</a:t>
            </a:r>
          </a:p>
          <a:p>
            <a:pPr lvl="1"/>
            <a:r>
              <a:rPr lang="en-US" dirty="0" smtClean="0"/>
              <a:t>And Forms and Publications &gt; Form 14039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26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states require taxpayer and tax preparer telephone numbers for identity theft claims</a:t>
            </a:r>
          </a:p>
          <a:p>
            <a:pPr lvl="1"/>
            <a:r>
              <a:rPr lang="en-US" dirty="0" smtClean="0"/>
              <a:t>Follow site procedures</a:t>
            </a:r>
          </a:p>
          <a:p>
            <a:r>
              <a:rPr lang="en-US" dirty="0" smtClean="0"/>
              <a:t>Email address may be required</a:t>
            </a:r>
          </a:p>
          <a:p>
            <a:pPr lvl="1"/>
            <a:r>
              <a:rPr lang="en-US" dirty="0" smtClean="0"/>
              <a:t>Follow site procedures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Identity Theft and State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91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769</Words>
  <Application>Microsoft Office PowerPoint</Application>
  <PresentationFormat>Widescreen</PresentationFormat>
  <Paragraphs>118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2018 Templet</vt:lpstr>
      <vt:lpstr>Identity Theft </vt:lpstr>
      <vt:lpstr>Identity Theft</vt:lpstr>
      <vt:lpstr>Two IRS Notices: CP01 and CP01A</vt:lpstr>
      <vt:lpstr>Two IRS Notices: CP01 and CP01A</vt:lpstr>
      <vt:lpstr>IRS Contacts</vt:lpstr>
      <vt:lpstr>Identity Theft and Rejected Return</vt:lpstr>
      <vt:lpstr>Guarding Against Identity Theft</vt:lpstr>
      <vt:lpstr>Additional Resources</vt:lpstr>
      <vt:lpstr>Identity Theft and State Returns</vt:lpstr>
      <vt:lpstr>Identity Theft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2018-10-08T18:56:38Z</dcterms:created>
  <dcterms:modified xsi:type="dcterms:W3CDTF">2018-10-14T18:44:34Z</dcterms:modified>
</cp:coreProperties>
</file>